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2" r:id="rId3"/>
    <p:sldId id="260" r:id="rId4"/>
    <p:sldId id="263" r:id="rId5"/>
    <p:sldId id="261" r:id="rId6"/>
    <p:sldId id="259" r:id="rId7"/>
    <p:sldId id="264" r:id="rId8"/>
    <p:sldId id="271" r:id="rId9"/>
    <p:sldId id="270" r:id="rId10"/>
    <p:sldId id="269" r:id="rId11"/>
    <p:sldId id="266" r:id="rId12"/>
    <p:sldId id="265" r:id="rId13"/>
    <p:sldId id="267" r:id="rId14"/>
    <p:sldId id="272" r:id="rId15"/>
    <p:sldId id="268" r:id="rId16"/>
    <p:sldId id="274" r:id="rId17"/>
    <p:sldId id="273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9999FF"/>
    <a:srgbClr val="FFCC00"/>
    <a:srgbClr val="000000"/>
    <a:srgbClr val="B4C6FE"/>
    <a:srgbClr val="800000"/>
    <a:srgbClr val="CF9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D3E626-786F-4ABA-BCC3-5CB549C9E5FB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CED7C9-7936-4805-ADE1-2D2690545A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1843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18438" name="Номер слайда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CE55F-8B54-480C-B3AB-0E2627592C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578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C806-6B21-4B95-A311-95B7B517F533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DF00-1B5D-4C30-BEE2-2FE6940980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A6AF-3667-454B-8C21-78080B07850E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39910-B560-4542-901C-23BF045A62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6772-2526-4979-BE70-10CA3D5A38D7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6BA6-0607-4932-B19A-BE81C95CCE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9E7D-F014-4304-A5A7-A992DD2F5078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CB67-3813-4990-A12C-0D319C4337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BC42-C85B-48E4-9C7D-9A4F969FADC0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C2F0-573F-4947-8CCC-632F1A06B9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CB43-DA0D-496E-8F6F-BFA62EFF4D09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E9D7-B77B-4758-89B2-24C210E944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55EF-FCB3-417B-95E9-9149988DBB27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BCCF-616F-434B-A2E5-89C76474CC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372E-5951-4298-A3A6-D86AC8D9EE8B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7FF4-10DD-42B6-AE15-FB281325E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2150-D213-4FE3-9DE2-18DD06805258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BFDB-A5A8-4C9C-89E0-8F0106DA8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24B6-ED5F-44C1-A242-C7322764C5BB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42D0-2CB2-4C6D-A6B8-259CADAC8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9EB4-C6BB-409B-88BD-B5A6F6D03140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A126-08F9-418F-A993-394DC4AE2A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0A0D5-5B13-4295-B984-3DB4A44F379F}" type="datetimeFigureOut">
              <a:rPr lang="ru-RU"/>
              <a:pPr>
                <a:defRPr/>
              </a:pPr>
              <a:t>15.12.2016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FA5A51-C0BB-4655-82DB-7D33C5B92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4213" y="1484313"/>
            <a:ext cx="7772400" cy="649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	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12776"/>
            <a:ext cx="792088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ea typeface="+mj-ea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3316" name="Picture 9" descr="C:\Users\Kuryshkin_AP.ESS-SRO\Desktop\es-bookletA4-front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" y="980728"/>
            <a:ext cx="9144000" cy="561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5445224"/>
            <a:ext cx="684076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cap="all" dirty="0" smtClean="0">
                <a:ln w="0"/>
                <a:solidFill>
                  <a:srgbClr val="CF9B07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Предквалификация работников организаций СОЮЗ «ЭНЕРГОСТРОЙ»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cap="all" dirty="0" smtClean="0">
                <a:ln w="0"/>
                <a:solidFill>
                  <a:srgbClr val="CF9B07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На соответствие требованиям №372-ФЗ</a:t>
            </a:r>
            <a:endParaRPr lang="ru-RU" sz="2000" b="1" cap="all" dirty="0">
              <a:ln w="0"/>
              <a:solidFill>
                <a:srgbClr val="CF9B07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88640"/>
            <a:ext cx="6408712" cy="5847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СОЮЗ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«ЭНЕРГОСТРОЙ»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7361237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325" y="2492375"/>
            <a:ext cx="863600" cy="73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7900" y="2636838"/>
            <a:ext cx="1584325" cy="71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1331913" y="188913"/>
            <a:ext cx="792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ПРЕДКВАЛИФИКАЦИЯ (В ЧАСТИ ПРОФИЛЬНОГО ОБРАЗОВАНИЯ)</a:t>
            </a:r>
          </a:p>
        </p:txBody>
      </p:sp>
      <p:pic>
        <p:nvPicPr>
          <p:cNvPr id="61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00663"/>
            <a:ext cx="1042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1125538"/>
            <a:ext cx="1584325" cy="50323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Вариант 1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284663" y="4005263"/>
            <a:ext cx="1366837" cy="21605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555875" y="6092825"/>
            <a:ext cx="541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00B050"/>
                </a:solidFill>
              </a:rPr>
              <a:t>Промышленное и гражданское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66220201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диплом о высшем образовании инжен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6907212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825" y="1125538"/>
            <a:ext cx="1584325" cy="50323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Вариант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4025" y="2420938"/>
            <a:ext cx="792163" cy="144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9700" y="2636838"/>
            <a:ext cx="2376488" cy="144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8" name="Picture 3" descr="C:\Users\elisey_se\Desktop\12409941-Vector-red-X-cross-sign-icon-set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89588"/>
            <a:ext cx="5984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284663" y="4005263"/>
            <a:ext cx="1366837" cy="2160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2555875" y="6092825"/>
            <a:ext cx="4646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FF0000"/>
                </a:solidFill>
              </a:rPr>
              <a:t>Электронные вычислительные машины</a:t>
            </a:r>
          </a:p>
        </p:txBody>
      </p:sp>
    </p:spTree>
    <p:extLst>
      <p:ext uri="{BB962C8B-B14F-4D97-AF65-F5344CB8AC3E}">
        <p14:creationId xmlns:p14="http://schemas.microsoft.com/office/powerpoint/2010/main" val="63078893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isey_se\Desktop\ПК Добрынин (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129463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163" y="2276475"/>
            <a:ext cx="1079500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9700" y="3141663"/>
            <a:ext cx="1873250" cy="223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Прямоугольник 8"/>
          <p:cNvSpPr>
            <a:spLocks noChangeArrowheads="1"/>
          </p:cNvSpPr>
          <p:nvPr/>
        </p:nvSpPr>
        <p:spPr bwMode="auto">
          <a:xfrm>
            <a:off x="1331913" y="188913"/>
            <a:ext cx="792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ПРЕДКВАЛИФИКАЦИЯ (В ЧАСТИ ПРОФИЛЬНОГО ОБРАЗОВАНИЯ)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1125538"/>
            <a:ext cx="1584325" cy="50323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Вариант 1</a:t>
            </a:r>
          </a:p>
        </p:txBody>
      </p:sp>
      <p:pic>
        <p:nvPicPr>
          <p:cNvPr id="717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00663"/>
            <a:ext cx="1042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6333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удостоверение о повышении квалификации организация строитель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0580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825" y="1125538"/>
            <a:ext cx="1584325" cy="50323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Вариант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788" y="2708275"/>
            <a:ext cx="863600" cy="144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625" y="2924175"/>
            <a:ext cx="1943100" cy="73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2" name="Picture 3" descr="C:\Users\elisey_se\Desktop\12409941-Vector-red-X-cross-sign-icon-set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89588"/>
            <a:ext cx="5984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284663" y="3357563"/>
            <a:ext cx="2519362" cy="2808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979613" y="6156325"/>
            <a:ext cx="561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FF0000"/>
                </a:solidFill>
              </a:rPr>
              <a:t>Более 5 лет с даты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02260050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2"/>
          <p:cNvSpPr txBox="1">
            <a:spLocks noChangeArrowheads="1"/>
          </p:cNvSpPr>
          <p:nvPr/>
        </p:nvSpPr>
        <p:spPr bwMode="auto">
          <a:xfrm>
            <a:off x="4067175" y="5373688"/>
            <a:ext cx="4281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00B050"/>
                </a:solidFill>
              </a:rPr>
              <a:t>Автомобильные дороги и аэродромы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292">
            <a:off x="104775" y="1039813"/>
            <a:ext cx="37909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850" y="1125538"/>
            <a:ext cx="3455988" cy="467995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913" y="3860800"/>
            <a:ext cx="1152525" cy="215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 стрелкой 4"/>
          <p:cNvCxnSpPr>
            <a:stCxn id="2050" idx="1"/>
          </p:cNvCxnSpPr>
          <p:nvPr/>
        </p:nvCxnSpPr>
        <p:spPr>
          <a:xfrm flipH="1" flipV="1">
            <a:off x="2555875" y="4941888"/>
            <a:ext cx="1511300" cy="61595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3995738" y="981075"/>
            <a:ext cx="50768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/>
              <a:t>Письмо </a:t>
            </a:r>
            <a:r>
              <a:rPr lang="ru-RU" altLang="ru-RU" sz="1500" b="1" dirty="0" err="1"/>
              <a:t>Минобрнауки</a:t>
            </a:r>
            <a:r>
              <a:rPr lang="ru-RU" altLang="ru-RU" sz="1500" b="1" dirty="0"/>
              <a:t> России от 24.06.2014 № АК-1666/05 </a:t>
            </a:r>
            <a:r>
              <a:rPr lang="ru-RU" altLang="ru-RU" sz="1500" dirty="0"/>
              <a:t>«Об установлении соответствий при утверждении новых перечней профессий, специальностей и направлений подготовки указанным в предыдущих перечнях профессий, специальностей и направлений подготовки»</a:t>
            </a:r>
          </a:p>
          <a:p>
            <a:pPr eaLnBrk="1" hangingPunct="1"/>
            <a:endParaRPr lang="ru-RU" altLang="ru-RU" sz="1500" dirty="0"/>
          </a:p>
          <a:p>
            <a:pPr eaLnBrk="1" hangingPunct="1"/>
            <a:r>
              <a:rPr lang="ru-RU" altLang="ru-RU" sz="1500" b="1" dirty="0"/>
              <a:t>Приказ </a:t>
            </a:r>
            <a:r>
              <a:rPr lang="ru-RU" altLang="ru-RU" sz="1500" b="1" dirty="0" err="1"/>
              <a:t>Минобрнауки</a:t>
            </a:r>
            <a:r>
              <a:rPr lang="ru-RU" altLang="ru-RU" sz="1500" b="1" dirty="0"/>
              <a:t> России от 17.02.2011 №201</a:t>
            </a:r>
            <a:r>
              <a:rPr lang="ru-RU" altLang="ru-RU" sz="1500" dirty="0"/>
              <a:t> «Об установлении соответствия направлений подготовки высшего профессионального образования, подтверждаемого присвоением квалификаций (степеней) «бакалавр» и «магистр», перечни которых утверждены приказом Министерства образования и науки РФ от</a:t>
            </a:r>
            <a:r>
              <a:rPr lang="ru-RU" altLang="ru-RU" sz="1500" b="1" dirty="0"/>
              <a:t> 17.09.2009 №337, </a:t>
            </a:r>
            <a:r>
              <a:rPr lang="ru-RU" altLang="ru-RU" sz="1500" dirty="0"/>
              <a:t>направлений подготовки (специальностей) высшего профессионального образования… перечень которых утвержден Постановлением Правительства РФ от </a:t>
            </a:r>
            <a:r>
              <a:rPr lang="ru-RU" altLang="ru-RU" sz="1500" b="1" dirty="0"/>
              <a:t>30.12.2009 №1136</a:t>
            </a:r>
            <a:r>
              <a:rPr lang="ru-RU" altLang="ru-RU" sz="1500" dirty="0"/>
              <a:t>»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323850" y="5949950"/>
            <a:ext cx="8162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ОКСО 270205 «Автомобильные дороги и аэродромы» (специалитет)</a:t>
            </a:r>
          </a:p>
          <a:p>
            <a:pPr eaLnBrk="1" hangingPunct="1"/>
            <a:r>
              <a:rPr lang="ru-RU" altLang="ru-RU" sz="1400" b="1"/>
              <a:t>Постановление  №1136, Приказ №337 направление подготовки 270800 – «Строительство»</a:t>
            </a:r>
          </a:p>
        </p:txBody>
      </p:sp>
      <p:sp>
        <p:nvSpPr>
          <p:cNvPr id="2057" name="Прямоугольник 8"/>
          <p:cNvSpPr>
            <a:spLocks noChangeArrowheads="1"/>
          </p:cNvSpPr>
          <p:nvPr/>
        </p:nvSpPr>
        <p:spPr bwMode="auto">
          <a:xfrm>
            <a:off x="1223963" y="115888"/>
            <a:ext cx="7920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Соответствие направлений подготовки высшего профессионального образования</a:t>
            </a: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81" y="5114904"/>
            <a:ext cx="1042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515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ensenergo.ru/content/images/gg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989138"/>
            <a:ext cx="6188075" cy="4375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850" y="1341438"/>
            <a:ext cx="84216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Диплом о профессиональной переподготовке установленного образца</a:t>
            </a:r>
          </a:p>
        </p:txBody>
      </p:sp>
      <p:pic>
        <p:nvPicPr>
          <p:cNvPr id="1028" name="Picture 4" descr="C:\Users\elisey_se\Desktop\diplom_oblo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4556">
            <a:off x="367523" y="2223736"/>
            <a:ext cx="2614743" cy="37430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331913" y="260350"/>
            <a:ext cx="792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ПРОФЕССИОНАЛЬНАЯ  ПЕРЕПОДГОТОВКА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692115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3624262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2"/>
          <p:cNvSpPr txBox="1">
            <a:spLocks noChangeArrowheads="1"/>
          </p:cNvSpPr>
          <p:nvPr/>
        </p:nvSpPr>
        <p:spPr bwMode="auto">
          <a:xfrm>
            <a:off x="287338" y="6092825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00B050"/>
                </a:solidFill>
              </a:rPr>
              <a:t>Выписка из трудовой книжки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1052513"/>
            <a:ext cx="3779838" cy="504031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 стрелкой 4"/>
          <p:cNvCxnSpPr>
            <a:stCxn id="2051" idx="1"/>
          </p:cNvCxnSpPr>
          <p:nvPr/>
        </p:nvCxnSpPr>
        <p:spPr>
          <a:xfrm flipV="1">
            <a:off x="287338" y="5589588"/>
            <a:ext cx="612775" cy="68897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Прямоугольник 8"/>
          <p:cNvSpPr>
            <a:spLocks noChangeArrowheads="1"/>
          </p:cNvSpPr>
          <p:nvPr/>
        </p:nvSpPr>
        <p:spPr bwMode="auto">
          <a:xfrm>
            <a:off x="1223963" y="115888"/>
            <a:ext cx="792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Подтверждение стажа работы в строительстве</a:t>
            </a:r>
          </a:p>
        </p:txBody>
      </p:sp>
      <p:sp>
        <p:nvSpPr>
          <p:cNvPr id="2055" name="TextBox 12"/>
          <p:cNvSpPr txBox="1">
            <a:spLocks noChangeArrowheads="1"/>
          </p:cNvSpPr>
          <p:nvPr/>
        </p:nvSpPr>
        <p:spPr bwMode="auto">
          <a:xfrm>
            <a:off x="4787900" y="6092825"/>
            <a:ext cx="378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00B050"/>
                </a:solidFill>
              </a:rPr>
              <a:t>Подтверждение от организации</a:t>
            </a:r>
          </a:p>
        </p:txBody>
      </p:sp>
      <p:cxnSp>
        <p:nvCxnSpPr>
          <p:cNvPr id="14" name="Прямая со стрелкой 13"/>
          <p:cNvCxnSpPr>
            <a:stCxn id="2055" idx="1"/>
          </p:cNvCxnSpPr>
          <p:nvPr/>
        </p:nvCxnSpPr>
        <p:spPr>
          <a:xfrm flipV="1">
            <a:off x="4787900" y="5589588"/>
            <a:ext cx="611188" cy="68897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5538"/>
            <a:ext cx="41354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932363" y="1052513"/>
            <a:ext cx="3960812" cy="47529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08625" y="2276475"/>
            <a:ext cx="1223963" cy="144463"/>
          </a:xfrm>
          <a:prstGeom prst="rect">
            <a:avLst/>
          </a:prstGeom>
          <a:solidFill>
            <a:srgbClr val="E3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96188" y="4005263"/>
            <a:ext cx="1223962" cy="144462"/>
          </a:xfrm>
          <a:prstGeom prst="rect">
            <a:avLst/>
          </a:prstGeom>
          <a:solidFill>
            <a:srgbClr val="E3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03350" y="1700213"/>
            <a:ext cx="647700" cy="504825"/>
          </a:xfrm>
          <a:prstGeom prst="rect">
            <a:avLst/>
          </a:prstGeom>
          <a:solidFill>
            <a:srgbClr val="E3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55875" y="5589588"/>
            <a:ext cx="1223963" cy="142875"/>
          </a:xfrm>
          <a:prstGeom prst="rect">
            <a:avLst/>
          </a:prstGeom>
          <a:solidFill>
            <a:srgbClr val="E3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7864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Eliseev_SE\Desktop\должностная-инструкция-гл.-инженера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960813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Eliseev_SE\Desktop\tru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012">
            <a:off x="147455" y="940271"/>
            <a:ext cx="2036615" cy="279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4643438" y="981075"/>
            <a:ext cx="45005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Приказ Минздравсоцразвития России от 23.04.2008 N 188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>«Об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руководителей и специалистов архитектуры и градостроительной деятельности»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4643438" y="3141663"/>
            <a:ext cx="117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0070C0"/>
                </a:solidFill>
              </a:rPr>
              <a:t>ПРИМЕР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3573463"/>
            <a:ext cx="4429125" cy="158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" charset="0"/>
                <a:cs typeface="Arial" charset="0"/>
              </a:rPr>
              <a:t>Название организации</a:t>
            </a:r>
            <a:r>
              <a:rPr lang="ru-RU" dirty="0">
                <a:latin typeface="Arial" charset="0"/>
                <a:cs typeface="Arial" charset="0"/>
              </a:rPr>
              <a:t>: </a:t>
            </a:r>
            <a:r>
              <a:rPr lang="ru-RU" dirty="0">
                <a:solidFill>
                  <a:srgbClr val="0070C0"/>
                </a:solidFill>
                <a:latin typeface="Arial" charset="0"/>
                <a:cs typeface="Arial" charset="0"/>
              </a:rPr>
              <a:t>ООО «</a:t>
            </a:r>
            <a:r>
              <a:rPr lang="ru-RU" dirty="0" err="1">
                <a:solidFill>
                  <a:srgbClr val="0070C0"/>
                </a:solidFill>
                <a:latin typeface="Arial" charset="0"/>
                <a:cs typeface="Arial" charset="0"/>
              </a:rPr>
              <a:t>Техно</a:t>
            </a:r>
            <a:r>
              <a:rPr lang="ru-RU" dirty="0">
                <a:solidFill>
                  <a:srgbClr val="0070C0"/>
                </a:solidFill>
                <a:latin typeface="Arial" charset="0"/>
                <a:cs typeface="Arial" charset="0"/>
              </a:rPr>
              <a:t>»</a:t>
            </a:r>
          </a:p>
          <a:p>
            <a:pPr>
              <a:defRPr/>
            </a:pPr>
            <a:endParaRPr lang="ru-RU" sz="1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b="1" dirty="0">
                <a:latin typeface="Arial" charset="0"/>
                <a:cs typeface="Arial" charset="0"/>
              </a:rPr>
              <a:t>Должность</a:t>
            </a:r>
            <a:r>
              <a:rPr lang="ru-RU" dirty="0">
                <a:latin typeface="Arial" charset="0"/>
                <a:cs typeface="Arial" charset="0"/>
              </a:rPr>
              <a:t>: </a:t>
            </a:r>
            <a:r>
              <a:rPr lang="ru-RU" dirty="0">
                <a:solidFill>
                  <a:srgbClr val="0070C0"/>
                </a:solidFill>
                <a:latin typeface="Arial" charset="0"/>
                <a:cs typeface="Arial" charset="0"/>
              </a:rPr>
              <a:t>Директор </a:t>
            </a:r>
            <a:r>
              <a:rPr 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IT</a:t>
            </a:r>
            <a:endParaRPr lang="ru-RU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sz="1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b="1" dirty="0">
                <a:latin typeface="Arial" charset="0"/>
                <a:cs typeface="Arial" charset="0"/>
              </a:rPr>
              <a:t>Должностные обязанности</a:t>
            </a:r>
            <a:r>
              <a:rPr lang="ru-RU" dirty="0">
                <a:latin typeface="Arial" charset="0"/>
                <a:cs typeface="Arial" charset="0"/>
              </a:rPr>
              <a:t>: 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Arial" charset="0"/>
                <a:cs typeface="Arial" charset="0"/>
              </a:rPr>
              <a:t>….монтаж линий связи, монтаж оборудования сооружений связи….</a:t>
            </a:r>
          </a:p>
        </p:txBody>
      </p:sp>
    </p:spTree>
    <p:extLst>
      <p:ext uri="{BB962C8B-B14F-4D97-AF65-F5344CB8AC3E}">
        <p14:creationId xmlns:p14="http://schemas.microsoft.com/office/powerpoint/2010/main" val="61715030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064896" cy="491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01.07.2017 г.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прекращают действие Свидетельства о допуске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работам на строительство, но одновременно вводятся в действие статьи 55.5 и 55.5-1 Градостроительного кодекса РФ, устанавливающие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квалификационные требования к руководителям и отдельным категориям работников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строительных компаний, соблюдение которых является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членства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СРО: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должны иметь профильное строительное образование, а специалисты по организации строительства должны быть до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июля 2017 года включены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реестр специалистов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Ассоциации «НОСТРОЙ».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целях обеспечения соответствия работников организаций минимальным законодательным требованиям,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с 01.12.16 г. по 30.01.17 г.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СОЮЗ «ЭНЕРГОСТРОЙ»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предквалификацию организаций,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предварительное подтверждение соответствия работников организации квалификационным требованиям Федерального закона №372-ФЗ на возможность включения 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реестр специалистов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Национальный реестр специалистов не имеет региональной привязки, поэтому вся работа по соответствию членов СРО требованиям законодательства и включению специалистов в Национальный реестр специалистов будет проводиться исполнительным аппаратом СОЮЗА «ЭНЕРГОСТРОЙ».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8864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 СПЕЦИАЛИСТОВ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43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15237"/>
              </p:ext>
            </p:extLst>
          </p:nvPr>
        </p:nvGraphicFramePr>
        <p:xfrm>
          <a:off x="74553" y="1124744"/>
          <a:ext cx="9028258" cy="5612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287"/>
                <a:gridCol w="2124803"/>
                <a:gridCol w="2585282"/>
                <a:gridCol w="1632708"/>
                <a:gridCol w="2222178"/>
              </a:tblGrid>
              <a:tr h="1298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требований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требований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Статья, пункт Федерального закона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03.07.16 г. №372-ФЗ)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представляемые для подтверждения соответствия требованиям**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  <a:tr h="25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  <a:tr h="12984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количественному составу заявляемых специалистов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и не менее 2 специалистов по организации строительства по месту основной работы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6.1. п. 6.2. статьи 55.5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ТКС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  <a:tr h="1695830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руководителю юридического лица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высшего образования соответствующего профиля (строительного)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6.1. статьи 55.5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о высшем образовании с приложением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о дополнительном профессиональном образовании с приложением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  <a:tr h="103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стажа работы по специальности не менее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строительстве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6.1. статьи 55.5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Выписка из трудовой книжки (или копия трудовой книжки)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648" y="191924"/>
            <a:ext cx="72728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МИНИМАЛЬНО УСТАНОВЛЕННЫЕ КВАЛИФИКАЦИОННЫЕ ТРЕБОВАНИЯ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РАБОТНИКАМ ЧЛЕНОВ САМОРЕГУЛИРУЕМОЙ ОРГАНИЗАЦИИ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 законом от 03.07.2016 г. №372-ФЗ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667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46256"/>
              </p:ext>
            </p:extLst>
          </p:nvPr>
        </p:nvGraphicFramePr>
        <p:xfrm>
          <a:off x="-1" y="2420888"/>
          <a:ext cx="9144000" cy="420505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9227"/>
                <a:gridCol w="2152042"/>
                <a:gridCol w="2618426"/>
                <a:gridCol w="1653639"/>
                <a:gridCol w="2250666"/>
              </a:tblGrid>
              <a:tr h="1928845"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специалистам по организации строительства (для включения в Национальный реестр специалистов)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высшего образования по профессии, специальности или направлению подготовки в области строительства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о высшем образовании с приложением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о дополнительном профессиональном образовании с приложением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  <a:tr h="119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стажа работы в организациях, выполняющих строительство на инженерных должностях не менее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3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6.2. ст. 55.5-1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Выписка из трудовой книжки (или копия трудовой книжки)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  <a:tr h="1049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общего трудового стажа в области строительства не менее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10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6.3. ст. 55.5-1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Выписка из трудовой книжки (или копия трудовой книжки)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168069"/>
            <a:ext cx="70567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МИНИМАЛЬНО УСТАНОВЛЕННЫЕ КВАЛИФИКАЦИОННЫЕ ТРЕБОВАНИЯ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РАБОТНИКАМ ЧЛЕНОВ САМОРЕГУЛИРУЕМОЙ ОРГАНИЗАЦИИ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 законом от 03.07.2016 г. №372-ФЗ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434787"/>
              </p:ext>
            </p:extLst>
          </p:nvPr>
        </p:nvGraphicFramePr>
        <p:xfrm>
          <a:off x="23287" y="1122433"/>
          <a:ext cx="9135761" cy="1298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804"/>
                <a:gridCol w="2150104"/>
                <a:gridCol w="2616066"/>
                <a:gridCol w="1652149"/>
                <a:gridCol w="2248638"/>
              </a:tblGrid>
              <a:tr h="1298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требований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требований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Статья, пункт Федерального закона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03.07.16 г. №372-ФЗ)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представляемые для подтверждения соответствия требованиям**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5588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49106"/>
              </p:ext>
            </p:extLst>
          </p:nvPr>
        </p:nvGraphicFramePr>
        <p:xfrm>
          <a:off x="-1" y="1124745"/>
          <a:ext cx="9144000" cy="5445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227"/>
                <a:gridCol w="2014542"/>
                <a:gridCol w="2664296"/>
                <a:gridCol w="1745269"/>
                <a:gridCol w="2250666"/>
              </a:tblGrid>
              <a:tr h="108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требований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требований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Статья, пункт Федерального закона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03.07.16 г. №372-ФЗ)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представляемые для подтверждения соответствия требованиям**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  <a:tr h="203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/>
                </a:tc>
              </a:tr>
              <a:tr h="88420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требования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специалистам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квалификации не реже 1 раза в 5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6.4. ст. 55.5-1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Удостоверение о повышении квалификации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5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разрешения на работу (для иностранных граждан)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6.5. ст. 55.5-1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Разрешение на работу в РФ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4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непогашенной или неснятой судимости за совершение умышленного преступления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8.3. ст. 55.5-1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ТКС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9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у специалистов должностных обязанностей, предусмотренных частью 3 или 5 статьи 55.5-1 Градостроитель-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кодекса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2.5. ст. 55.6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Должностная инструкция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215352"/>
            <a:ext cx="73448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МИНИМАЛЬНО УСТАНОВЛЕННЫЕ КВАЛИФИКАЦИОННЫЕ ТРЕБОВАНИЯ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РАБОТНИКАМ ЧЛЕНОВ САМОРЕГУЛИРУЕМОЙ ОРГАНИЗАЦИИ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 законом от 03.07.2016 г. №372-ФЗ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5700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784" y="-171400"/>
            <a:ext cx="7859216" cy="130100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ПРЕДСТАВЛЕНИЯ ДАННЫХ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95798"/>
              </p:ext>
            </p:extLst>
          </p:nvPr>
        </p:nvGraphicFramePr>
        <p:xfrm>
          <a:off x="59881" y="1268760"/>
          <a:ext cx="9068108" cy="523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Лист" r:id="rId3" imgW="16220943" imgH="9353610" progId="Excel.Sheet.8">
                  <p:embed/>
                </p:oleObj>
              </mc:Choice>
              <mc:Fallback>
                <p:oleObj name="Лист" r:id="rId3" imgW="16220943" imgH="93536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81" y="1268760"/>
                        <a:ext cx="9068108" cy="523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18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5094" y="1268760"/>
            <a:ext cx="8424936" cy="5304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осуществления предквалификации строительных организаций в Квалификационную комиссию СОЮЗА «ЭНЕРГОСТРОЙ» представляются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срок до 12 декабря 2016 года:</a:t>
            </a:r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в отношении каждого заявляемого работника: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о высшем образовании с приложением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о профессиональной переподготовке с приложением (или справка с места учебы)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о повышении квалификации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из трудовой книжки за период не менее 10 лет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Документы, подтверждающие наличие у специалистов по организации строительства должностных обязанностей, предусмотренных частью 3 или 5 статьи 55.5-1 Градостроительного кодекса РФ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иностранных граждан – разрешение на работу в РФ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договор или выписка из него, подтверждающие перечень должностных обязанностей (для специалистов по организации строительства)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Сводные сведения о заявляемых работниках по форме ТКС.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1" y="44624"/>
            <a:ext cx="765020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ДОКУМЕНТОВ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представляемых для подтверждения соответствия организаций квалификационным требованиям Федерального закона от 03.07.16 г. №372-ФЗ 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5182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947738"/>
            <a:ext cx="8394700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0936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8958263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758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9bfcbf0d34ca21061934dda836b25ccdc6490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870</Words>
  <Application>Microsoft Office PowerPoint</Application>
  <PresentationFormat>Экран (4:3)</PresentationFormat>
  <Paragraphs>146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Тема Office</vt:lpstr>
      <vt:lpstr>Лист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ПРЕДСТАВЛЕНИЯ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Balaban_EV</dc:creator>
  <cp:lastModifiedBy>Ан Леонтий Самсонович</cp:lastModifiedBy>
  <cp:revision>423</cp:revision>
  <cp:lastPrinted>2016-12-15T07:47:09Z</cp:lastPrinted>
  <dcterms:created xsi:type="dcterms:W3CDTF">2010-08-17T14:08:24Z</dcterms:created>
  <dcterms:modified xsi:type="dcterms:W3CDTF">2016-12-15T07:58:19Z</dcterms:modified>
</cp:coreProperties>
</file>